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3"/>
  </p:notesMasterIdLst>
  <p:sldIdLst>
    <p:sldId id="257" r:id="rId2"/>
    <p:sldId id="307" r:id="rId3"/>
    <p:sldId id="306" r:id="rId4"/>
    <p:sldId id="30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22A475-53C9-4F1D-9B23-C48CDFF76CD8}" type="datetimeFigureOut">
              <a:rPr lang="en-US" smtClean="0"/>
              <a:t>11-Oct-21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67BEB5-0F6C-4CA3-87CD-FD87E49781A9}" type="slidenum">
              <a:rPr lang="en-US" smtClean="0"/>
              <a:t>‹#›</a:t>
            </a:fld>
            <a:endParaRPr lang="en-US"/>
          </a:p>
        </p:txBody>
      </p:sp>
    </p:spTree>
    <p:extLst>
      <p:ext uri="{BB962C8B-B14F-4D97-AF65-F5344CB8AC3E}">
        <p14:creationId xmlns:p14="http://schemas.microsoft.com/office/powerpoint/2010/main" val="1053296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67BEB5-0F6C-4CA3-87CD-FD87E49781A9}" type="slidenum">
              <a:rPr lang="en-US" smtClean="0"/>
              <a:t>1</a:t>
            </a:fld>
            <a:endParaRPr lang="en-US"/>
          </a:p>
        </p:txBody>
      </p:sp>
    </p:spTree>
    <p:extLst>
      <p:ext uri="{BB962C8B-B14F-4D97-AF65-F5344CB8AC3E}">
        <p14:creationId xmlns:p14="http://schemas.microsoft.com/office/powerpoint/2010/main" val="2043960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158A26B-6698-44CE-A9A1-4511893CF764}" type="datetimeFigureOut">
              <a:rPr lang="en-US" smtClean="0"/>
              <a:t>11-Oct-21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BC490-09D0-403C-82B9-BAFA04D635A4}"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8A26B-6698-44CE-A9A1-4511893CF764}" type="datetimeFigureOut">
              <a:rPr lang="en-US" smtClean="0"/>
              <a:t>11-Oct-21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BC490-09D0-403C-82B9-BAFA04D635A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8A26B-6698-44CE-A9A1-4511893CF764}" type="datetimeFigureOut">
              <a:rPr lang="en-US" smtClean="0"/>
              <a:t>11-Oct-21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BC490-09D0-403C-82B9-BAFA04D635A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8A26B-6698-44CE-A9A1-4511893CF764}" type="datetimeFigureOut">
              <a:rPr lang="en-US" smtClean="0"/>
              <a:t>11-Oct-21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BC490-09D0-403C-82B9-BAFA04D635A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158A26B-6698-44CE-A9A1-4511893CF764}" type="datetimeFigureOut">
              <a:rPr lang="en-US" smtClean="0"/>
              <a:t>11-Oct-21</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CFBC490-09D0-403C-82B9-BAFA04D635A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58A26B-6698-44CE-A9A1-4511893CF764}" type="datetimeFigureOut">
              <a:rPr lang="en-US" smtClean="0"/>
              <a:t>11-Oct-21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BC490-09D0-403C-82B9-BAFA04D635A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8A26B-6698-44CE-A9A1-4511893CF764}" type="datetimeFigureOut">
              <a:rPr lang="en-US" smtClean="0"/>
              <a:t>11-Oct-21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FBC490-09D0-403C-82B9-BAFA04D635A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58A26B-6698-44CE-A9A1-4511893CF764}" type="datetimeFigureOut">
              <a:rPr lang="en-US" smtClean="0"/>
              <a:t>11-Oct-21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FBC490-09D0-403C-82B9-BAFA04D635A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8A26B-6698-44CE-A9A1-4511893CF764}" type="datetimeFigureOut">
              <a:rPr lang="en-US" smtClean="0"/>
              <a:t>11-Oct-21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FBC490-09D0-403C-82B9-BAFA04D635A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58A26B-6698-44CE-A9A1-4511893CF764}" type="datetimeFigureOut">
              <a:rPr lang="en-US" smtClean="0"/>
              <a:t>11-Oct-21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BC490-09D0-403C-82B9-BAFA04D635A4}"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158A26B-6698-44CE-A9A1-4511893CF764}" type="datetimeFigureOut">
              <a:rPr lang="en-US" smtClean="0"/>
              <a:t>11-Oct-21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BC490-09D0-403C-82B9-BAFA04D635A4}"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158A26B-6698-44CE-A9A1-4511893CF764}" type="datetimeFigureOut">
              <a:rPr lang="en-US" smtClean="0"/>
              <a:t>11-Oct-21</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CFBC490-09D0-403C-82B9-BAFA04D635A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229600" cy="1181100"/>
          </a:xfrm>
        </p:spPr>
        <p:txBody>
          <a:bodyPr/>
          <a:lstStyle/>
          <a:p>
            <a:endParaRPr lang="en-US" dirty="0"/>
          </a:p>
        </p:txBody>
      </p:sp>
      <p:sp>
        <p:nvSpPr>
          <p:cNvPr id="3" name="Content Placeholder 2"/>
          <p:cNvSpPr>
            <a:spLocks noGrp="1"/>
          </p:cNvSpPr>
          <p:nvPr>
            <p:ph idx="1"/>
          </p:nvPr>
        </p:nvSpPr>
        <p:spPr>
          <a:xfrm>
            <a:off x="457200" y="609600"/>
            <a:ext cx="8229600" cy="5516563"/>
          </a:xfrm>
        </p:spPr>
        <p:txBody>
          <a:bodyPr>
            <a:noAutofit/>
          </a:bodyPr>
          <a:lstStyle/>
          <a:p>
            <a:pPr marL="0" indent="0" algn="ctr">
              <a:buNone/>
            </a:pPr>
            <a:endParaRPr lang="sr-Cyrl-RS" sz="6000" dirty="0" smtClean="0">
              <a:latin typeface="Times New Roman" panose="02020603050405020304" pitchFamily="18" charset="0"/>
              <a:cs typeface="Times New Roman" panose="02020603050405020304" pitchFamily="18" charset="0"/>
            </a:endParaRPr>
          </a:p>
          <a:p>
            <a:pPr marL="0" indent="0" algn="ctr">
              <a:buNone/>
            </a:pPr>
            <a:r>
              <a:rPr lang="sr-Cyrl-RS" sz="6000" dirty="0" smtClean="0">
                <a:latin typeface="Times New Roman" panose="02020603050405020304" pitchFamily="18" charset="0"/>
                <a:cs typeface="Times New Roman" panose="02020603050405020304" pitchFamily="18" charset="0"/>
              </a:rPr>
              <a:t>ДЕЧИЈА НЕДЕЉА</a:t>
            </a:r>
          </a:p>
          <a:p>
            <a:pPr marL="0" indent="0" algn="ctr">
              <a:buNone/>
            </a:pPr>
            <a:r>
              <a:rPr lang="sr-Cyrl-RS" sz="3600" dirty="0" smtClean="0">
                <a:latin typeface="Times New Roman" panose="02020603050405020304" pitchFamily="18" charset="0"/>
                <a:cs typeface="Times New Roman" panose="02020603050405020304" pitchFamily="18" charset="0"/>
              </a:rPr>
              <a:t>ОД 04-08. ОКТОБРА 2021. ГОДИНЕ</a:t>
            </a:r>
          </a:p>
          <a:p>
            <a:pPr marL="0" indent="0" algn="ctr">
              <a:buNone/>
            </a:pPr>
            <a:r>
              <a:rPr lang="sr-Cyrl-RS" sz="3600" smtClean="0">
                <a:latin typeface="Times New Roman" panose="02020603050405020304" pitchFamily="18" charset="0"/>
                <a:cs typeface="Times New Roman" panose="02020603050405020304" pitchFamily="18" charset="0"/>
              </a:rPr>
              <a:t>„ДЕТЕ ЈЕ ДЕТЕ ДА ГА ВОЛИТЕ И РАЗУМЕТЕ“</a:t>
            </a:r>
            <a:endParaRPr lang="sr-Cyrl-R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2394610"/>
      </p:ext>
    </p:extLst>
  </p:cSld>
  <p:clrMapOvr>
    <a:masterClrMapping/>
  </p:clrMapOvr>
  <mc:AlternateContent xmlns:mc="http://schemas.openxmlformats.org/markup-compatibility/2006" xmlns:p14="http://schemas.microsoft.com/office/powerpoint/2010/main">
    <mc:Choice Requires="p14">
      <p:transition spd="slow" p14:dur="1400" advClick="0" advTm="15000">
        <p14:doors dir="vert"/>
      </p:transition>
    </mc:Choice>
    <mc:Fallback xmlns="">
      <p:transition spd="slow" advClick="0" advTm="1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15962"/>
          </a:xfrm>
        </p:spPr>
        <p:txBody>
          <a:bodyPr/>
          <a:lstStyle/>
          <a:p>
            <a:endParaRPr lang="en-US" dirty="0"/>
          </a:p>
        </p:txBody>
      </p:sp>
      <p:sp>
        <p:nvSpPr>
          <p:cNvPr id="3" name="Content Placeholder 2"/>
          <p:cNvSpPr>
            <a:spLocks noGrp="1"/>
          </p:cNvSpPr>
          <p:nvPr>
            <p:ph idx="1"/>
          </p:nvPr>
        </p:nvSpPr>
        <p:spPr>
          <a:xfrm>
            <a:off x="533400" y="1295400"/>
            <a:ext cx="8077200" cy="4876800"/>
          </a:xfrm>
        </p:spPr>
        <p:txBody>
          <a:bodyPr>
            <a:noAutofit/>
          </a:bodyPr>
          <a:lstStyle/>
          <a:p>
            <a:pPr algn="just">
              <a:spcAft>
                <a:spcPts val="0"/>
              </a:spcAft>
            </a:pPr>
            <a:r>
              <a:rPr lang="sr-Cyrl-CS" sz="3600" dirty="0" smtClean="0">
                <a:effectLst/>
                <a:latin typeface="Times New Roman"/>
                <a:ea typeface="Times New Roman"/>
              </a:rPr>
              <a:t>Нико ти не може ускратити права без обзира на то које си расе, пола, у ког Бога верујеш, којим језиком говориш, како размишљаш, које си нације или каквог си имовинског стања, каквог си здравственог стања, ко су ти родитељи или ако уопште немаш родитеље (Забрана дискриминације</a:t>
            </a:r>
            <a:r>
              <a:rPr lang="sr-Cyrl-CS" sz="3600" b="1" dirty="0" smtClean="0">
                <a:effectLst/>
                <a:latin typeface="Times New Roman"/>
                <a:ea typeface="Times New Roman"/>
              </a:rPr>
              <a:t>).</a:t>
            </a:r>
            <a:endParaRPr lang="en-US" sz="3600" dirty="0" smtClean="0">
              <a:effectLst/>
              <a:latin typeface="Times New Roman"/>
              <a:ea typeface="Times New Roman"/>
            </a:endParaRPr>
          </a:p>
          <a:p>
            <a:endParaRPr lang="en-US" sz="4000" dirty="0"/>
          </a:p>
        </p:txBody>
      </p:sp>
    </p:spTree>
    <p:extLst>
      <p:ext uri="{BB962C8B-B14F-4D97-AF65-F5344CB8AC3E}">
        <p14:creationId xmlns:p14="http://schemas.microsoft.com/office/powerpoint/2010/main" val="2731556440"/>
      </p:ext>
    </p:extLst>
  </p:cSld>
  <p:clrMapOvr>
    <a:masterClrMapping/>
  </p:clrMapOvr>
  <mc:AlternateContent xmlns:mc="http://schemas.openxmlformats.org/markup-compatibility/2006" xmlns:p14="http://schemas.microsoft.com/office/powerpoint/2010/main">
    <mc:Choice Requires="p14">
      <p:transition spd="slow" p14:dur="4400" advClick="0" advTm="15000">
        <p14:honeycomb/>
      </p:transition>
    </mc:Choice>
    <mc:Fallback xmlns="">
      <p:transition spd="slow" advClick="0" advTm="1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Сви поступци који се тебе тичу предузимаће се у најбољем  интересу за тебе и држава ће водити бригу о теби уколико родитељи или старатељи то не чине.</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2244135476"/>
      </p:ext>
    </p:extLst>
  </p:cSld>
  <p:clrMapOvr>
    <a:masterClrMapping/>
  </p:clrMapOvr>
  <p:transition spd="slow" advClick="0" advTm="15000">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Држава је дужна да обезбеди испуњење права предвиђених Конвенцијом</a:t>
            </a:r>
            <a:r>
              <a:rPr lang="sr-Cyrl-CS" dirty="0" smtClean="0">
                <a:effectLst/>
                <a:latin typeface="Times New Roman"/>
                <a:ea typeface="Times New Roman"/>
              </a:rPr>
              <a:t>.</a:t>
            </a:r>
            <a:endParaRPr lang="en-US" dirty="0" smtClean="0">
              <a:effectLst/>
              <a:latin typeface="Times New Roman"/>
              <a:ea typeface="Times New Roman"/>
            </a:endParaRPr>
          </a:p>
          <a:p>
            <a:endParaRPr lang="en-US" dirty="0"/>
          </a:p>
        </p:txBody>
      </p:sp>
    </p:spTree>
    <p:extLst>
      <p:ext uri="{BB962C8B-B14F-4D97-AF65-F5344CB8AC3E}">
        <p14:creationId xmlns:p14="http://schemas.microsoft.com/office/powerpoint/2010/main" val="4034249293"/>
      </p:ext>
    </p:extLst>
  </p:cSld>
  <p:clrMapOvr>
    <a:masterClrMapping/>
  </p:clrMapOvr>
  <mc:AlternateContent xmlns:mc="http://schemas.openxmlformats.org/markup-compatibility/2006" xmlns:p14="http://schemas.microsoft.com/office/powerpoint/2010/main">
    <mc:Choice Requires="p14">
      <p:transition spd="slow" p14:dur="3400" advClick="0" advTm="15000">
        <p14:reveal/>
      </p:transition>
    </mc:Choice>
    <mc:Fallback xmlns="">
      <p:transition spd="slow" advClick="0" advTm="15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Држава је дужна да поштује начин на који те родитељи васпитавају и како се брину о теби.</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2359835894"/>
      </p:ext>
    </p:extLst>
  </p:cSld>
  <p:clrMapOvr>
    <a:masterClrMapping/>
  </p:clrMapOvr>
  <mc:AlternateContent xmlns:mc="http://schemas.openxmlformats.org/markup-compatibility/2006" xmlns:p14="http://schemas.microsoft.com/office/powerpoint/2010/main">
    <mc:Choice Requires="p14">
      <p:transition spd="slow" p14:dur="3900" advClick="0" advTm="15000">
        <p14:glitter pattern="hexagon"/>
      </p:transition>
    </mc:Choice>
    <mc:Fallback xmlns="">
      <p:transition spd="slow" advClick="0" advTm="15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Имаш право на живот и могућност да се развијаш.</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617572769"/>
      </p:ext>
    </p:extLst>
  </p:cSld>
  <p:clrMapOvr>
    <a:masterClrMapping/>
  </p:clrMapOvr>
  <mc:AlternateContent xmlns:mc="http://schemas.openxmlformats.org/markup-compatibility/2006" xmlns:p14="http://schemas.microsoft.com/office/powerpoint/2010/main">
    <mc:Choice Requires="p14">
      <p:transition spd="slow" p14:dur="1200" advClick="0" advTm="15000">
        <p14:flip dir="r"/>
      </p:transition>
    </mc:Choice>
    <mc:Fallback xmlns="">
      <p:transition spd="slow" advClick="0" advTm="15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Имаш право да познајеш родитеље и да живиш са њима.Имаш право на име и држевљанство.</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4121855003"/>
      </p:ext>
    </p:extLst>
  </p:cSld>
  <p:clrMapOvr>
    <a:masterClrMapping/>
  </p:clrMapOvr>
  <p:transition spd="slow" advClick="0" advTm="15000">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Држава мора да штити  твоје име, држављанство и породичне везе.</a:t>
            </a:r>
            <a:endParaRPr lang="en-US" sz="4000" dirty="0">
              <a:effectLst/>
              <a:latin typeface="Times New Roman"/>
              <a:ea typeface="Times New Roman"/>
            </a:endParaRPr>
          </a:p>
        </p:txBody>
      </p:sp>
    </p:spTree>
    <p:extLst>
      <p:ext uri="{BB962C8B-B14F-4D97-AF65-F5344CB8AC3E}">
        <p14:creationId xmlns:p14="http://schemas.microsoft.com/office/powerpoint/2010/main" val="1571603498"/>
      </p:ext>
    </p:extLst>
  </p:cSld>
  <p:clrMapOvr>
    <a:masterClrMapping/>
  </p:clrMapOvr>
  <mc:AlternateContent xmlns:mc="http://schemas.openxmlformats.org/markup-compatibility/2006" xmlns:p14="http://schemas.microsoft.com/office/powerpoint/2010/main">
    <mc:Choice Requires="p14">
      <p:transition spd="slow" p14:dur="14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Имаш право да будеш са родитељима, осим ако је одвајање од њих боље за тебе.Ако не живиш са оба родитеља, имаш право да одржаваш контакт са њима све док је то безбедно за тебе.</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808104790"/>
      </p:ext>
    </p:extLst>
  </p:cSld>
  <p:clrMapOvr>
    <a:masterClrMapping/>
  </p:clrMapOvr>
  <p:transition spd="slow" advClick="0" advTm="15000">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Ако си одвојен од родитеља а желиш да будеш са њима, државне границе за тебе не постоје.</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3753655770"/>
      </p:ext>
    </p:extLst>
  </p:cSld>
  <p:clrMapOvr>
    <a:masterClrMapping/>
  </p:clrMapOvr>
  <mc:AlternateContent xmlns:mc="http://schemas.openxmlformats.org/markup-compatibility/2006" xmlns:p14="http://schemas.microsoft.com/office/powerpoint/2010/main">
    <mc:Choice Requires="p14">
      <p:transition spd="slow" p14:dur="1600" advClick="0" advTm="15000">
        <p:blinds dir="vert"/>
      </p:transition>
    </mc:Choice>
    <mc:Fallback xmlns="">
      <p:transition spd="slow" advClick="0" advTm="15000">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sr-Cyrl-CS" sz="4000" dirty="0" smtClean="0">
                <a:effectLst/>
                <a:latin typeface="Times New Roman"/>
                <a:ea typeface="Times New Roman"/>
              </a:rPr>
              <a:t>Нико нема права да те држи ван твоје домовине, уколико ти то не желиш.</a:t>
            </a:r>
            <a:endParaRPr lang="en-US" sz="4000" dirty="0"/>
          </a:p>
        </p:txBody>
      </p:sp>
    </p:spTree>
    <p:extLst>
      <p:ext uri="{BB962C8B-B14F-4D97-AF65-F5344CB8AC3E}">
        <p14:creationId xmlns:p14="http://schemas.microsoft.com/office/powerpoint/2010/main" val="2243050876"/>
      </p:ext>
    </p:extLst>
  </p:cSld>
  <p:clrMapOvr>
    <a:masterClrMapping/>
  </p:clrMapOvr>
  <mc:AlternateContent xmlns:mc="http://schemas.openxmlformats.org/markup-compatibility/2006" xmlns:p14="http://schemas.microsoft.com/office/powerpoint/2010/main">
    <mc:Choice Requires="p14">
      <p:transition spd="slow" p14:dur="800" advClick="0" advTm="15000">
        <p14:flythrough/>
      </p:transition>
    </mc:Choice>
    <mc:Fallback xmlns="">
      <p:transition spd="slow" advClick="0"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229600" cy="1181100"/>
          </a:xfrm>
        </p:spPr>
        <p:txBody>
          <a:bodyPr/>
          <a:lstStyle/>
          <a:p>
            <a:endParaRPr lang="en-US" dirty="0"/>
          </a:p>
        </p:txBody>
      </p:sp>
      <p:sp>
        <p:nvSpPr>
          <p:cNvPr id="3" name="Content Placeholder 2"/>
          <p:cNvSpPr>
            <a:spLocks noGrp="1"/>
          </p:cNvSpPr>
          <p:nvPr>
            <p:ph idx="1"/>
          </p:nvPr>
        </p:nvSpPr>
        <p:spPr>
          <a:xfrm>
            <a:off x="457200" y="609600"/>
            <a:ext cx="8229600" cy="5516563"/>
          </a:xfrm>
        </p:spPr>
        <p:txBody>
          <a:bodyPr>
            <a:noAutofit/>
          </a:bodyPr>
          <a:lstStyle/>
          <a:p>
            <a:pPr marL="0" indent="0">
              <a:buNone/>
            </a:pPr>
            <a:endParaRPr lang="sr-Cyrl-RS" sz="1200" dirty="0" smtClean="0">
              <a:latin typeface="Times New Roman" panose="02020603050405020304" pitchFamily="18" charset="0"/>
              <a:cs typeface="Times New Roman" panose="02020603050405020304" pitchFamily="18" charset="0"/>
            </a:endParaRPr>
          </a:p>
          <a:p>
            <a:pPr algn="just"/>
            <a:r>
              <a:rPr lang="sr-Cyrl-CS" dirty="0"/>
              <a:t>Дечја недеља има дугу и богату традицију.Иако се на нашим просторима обележава од 1934. године, Законом о друштвеној бризи о деци, уведена је 1987. на предлог организације Пријатељи деце Србије.Од тада се одржава сваке године у првој пуној недељи у месецу октобру</a:t>
            </a:r>
            <a:r>
              <a:rPr lang="sr-Cyrl-CS" dirty="0" smtClean="0"/>
              <a:t>.</a:t>
            </a:r>
            <a:endParaRPr lang="sr-Cyrl-RS" dirty="0"/>
          </a:p>
          <a:p>
            <a:pPr algn="just"/>
            <a:r>
              <a:rPr lang="sr-Cyrl-CS" dirty="0" smtClean="0"/>
              <a:t>Дечја </a:t>
            </a:r>
            <a:r>
              <a:rPr lang="sr-Cyrl-CS" dirty="0"/>
              <a:t>недеља указује на стварни положај детета и младих у друштву, скреће пажњу на дете као носиоца права да одраста у што бољим условима у породици, локалној заједници и друштву у целини.</a:t>
            </a:r>
            <a:endParaRPr lang="en-US" dirty="0"/>
          </a:p>
          <a:p>
            <a:pPr algn="just"/>
            <a:r>
              <a:rPr lang="sr-Cyrl-CS" dirty="0" smtClean="0"/>
              <a:t>Основа </a:t>
            </a:r>
            <a:r>
              <a:rPr lang="sr-Cyrl-CS" dirty="0"/>
              <a:t>за планирање и реализацију активности у току Дечје недеље је Конвенција о правима детета Уједињених нација.</a:t>
            </a:r>
            <a:endParaRPr lang="en-US" dirty="0"/>
          </a:p>
          <a:p>
            <a:pPr marL="0" indent="0" algn="just">
              <a:buNone/>
            </a:pPr>
            <a:endParaRPr lang="sr-Cyrl-R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511753"/>
      </p:ext>
    </p:extLst>
  </p:cSld>
  <p:clrMapOvr>
    <a:masterClrMapping/>
  </p:clrMapOvr>
  <mc:AlternateContent xmlns:mc="http://schemas.openxmlformats.org/markup-compatibility/2006" xmlns:p14="http://schemas.microsoft.com/office/powerpoint/2010/main">
    <mc:Choice Requires="p14">
      <p:transition spd="slow" p14:dur="1400" advClick="0" advTm="15000">
        <p14:doors dir="vert"/>
      </p:transition>
    </mc:Choice>
    <mc:Fallback xmlns="">
      <p:transition spd="slow" advClick="0" advTm="15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sr-Cyrl-CS" sz="4000" dirty="0" smtClean="0">
                <a:effectLst/>
                <a:latin typeface="Times New Roman"/>
                <a:ea typeface="Times New Roman"/>
              </a:rPr>
              <a:t>Имаш право да слободно изразиш своје мишљење, и да му се посвети дужна пажња.</a:t>
            </a:r>
            <a:endParaRPr lang="en-US" sz="4000" dirty="0"/>
          </a:p>
        </p:txBody>
      </p:sp>
    </p:spTree>
    <p:extLst>
      <p:ext uri="{BB962C8B-B14F-4D97-AF65-F5344CB8AC3E}">
        <p14:creationId xmlns:p14="http://schemas.microsoft.com/office/powerpoint/2010/main" val="466378118"/>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spd="slow" advClick="0" advTm="15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Имаш право да тражиш, примаш и саопштаваш информације и идеје које које те занимају.</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3654574341"/>
      </p:ext>
    </p:extLst>
  </p:cSld>
  <p:clrMapOvr>
    <a:masterClrMapping/>
  </p:clrMapOvr>
  <mc:AlternateContent xmlns:mc="http://schemas.openxmlformats.org/markup-compatibility/2006" xmlns:p14="http://schemas.microsoft.com/office/powerpoint/2010/main">
    <mc:Choice Requires="p14">
      <p:transition p14:dur="100" advClick="0" advTm="15000">
        <p:cut/>
      </p:transition>
    </mc:Choice>
    <mc:Fallback xmlns="">
      <p:transition advClick="0" advTm="15000">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Имаш право да верујеш или не верујеш у Бога, и да те родитељи усмеравају у одговарајућем правцу.</a:t>
            </a:r>
            <a:endParaRPr lang="en-US" sz="4000" dirty="0" smtClean="0">
              <a:effectLst/>
              <a:latin typeface="Times New Roman"/>
              <a:ea typeface="Times New Roman"/>
            </a:endParaRPr>
          </a:p>
          <a:p>
            <a:pPr algn="just"/>
            <a:endParaRPr lang="en-US" dirty="0"/>
          </a:p>
        </p:txBody>
      </p:sp>
    </p:spTree>
    <p:extLst>
      <p:ext uri="{BB962C8B-B14F-4D97-AF65-F5344CB8AC3E}">
        <p14:creationId xmlns:p14="http://schemas.microsoft.com/office/powerpoint/2010/main" val="2963779799"/>
      </p:ext>
    </p:extLst>
  </p:cSld>
  <p:clrMapOvr>
    <a:masterClrMapping/>
  </p:clrMapOvr>
  <p:transition spd="slow" advClick="0" advTm="15000">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sr-Cyrl-CS" dirty="0" smtClean="0"/>
          </a:p>
          <a:p>
            <a:pPr algn="just">
              <a:spcAft>
                <a:spcPts val="0"/>
              </a:spcAft>
            </a:pPr>
            <a:r>
              <a:rPr lang="sr-Cyrl-CS" sz="4000" dirty="0" smtClean="0">
                <a:effectLst/>
                <a:latin typeface="Times New Roman"/>
                <a:ea typeface="Times New Roman"/>
              </a:rPr>
              <a:t>Ти и твоји другови имате право да се  мирно окупљате</a:t>
            </a:r>
            <a:r>
              <a:rPr lang="sr-Cyrl-CS" sz="4000" b="1" dirty="0" smtClean="0">
                <a:effectLst/>
                <a:latin typeface="Times New Roman"/>
                <a:ea typeface="Times New Roman"/>
              </a:rPr>
              <a:t> </a:t>
            </a:r>
            <a:r>
              <a:rPr lang="sr-Cyrl-CS" sz="4000" dirty="0" smtClean="0">
                <a:effectLst/>
                <a:latin typeface="Times New Roman"/>
                <a:ea typeface="Times New Roman"/>
              </a:rPr>
              <a:t>и удружујете.</a:t>
            </a:r>
            <a:endParaRPr lang="en-US" sz="4000" dirty="0">
              <a:effectLst/>
              <a:latin typeface="Times New Roman"/>
              <a:ea typeface="Times New Roman"/>
            </a:endParaRPr>
          </a:p>
        </p:txBody>
      </p:sp>
    </p:spTree>
    <p:extLst>
      <p:ext uri="{BB962C8B-B14F-4D97-AF65-F5344CB8AC3E}">
        <p14:creationId xmlns:p14="http://schemas.microsoft.com/office/powerpoint/2010/main" val="1987870077"/>
      </p:ext>
    </p:extLst>
  </p:cSld>
  <p:clrMapOvr>
    <a:masterClrMapping/>
  </p:clrMapOvr>
  <p:transition spd="slow" advClick="0" advTm="15000">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Нико нема право да се меша у твоју приватност и ти руши част и углед.</a:t>
            </a:r>
            <a:endParaRPr lang="en-US" sz="4000" dirty="0" smtClean="0">
              <a:effectLst/>
              <a:latin typeface="Times New Roman"/>
              <a:ea typeface="Times New Roman"/>
            </a:endParaRPr>
          </a:p>
          <a:p>
            <a:endParaRPr lang="en-US" sz="4000" dirty="0"/>
          </a:p>
        </p:txBody>
      </p:sp>
    </p:spTree>
    <p:extLst>
      <p:ext uri="{BB962C8B-B14F-4D97-AF65-F5344CB8AC3E}">
        <p14:creationId xmlns:p14="http://schemas.microsoft.com/office/powerpoint/2010/main" val="1240866870"/>
      </p:ext>
    </p:extLst>
  </p:cSld>
  <p:clrMapOvr>
    <a:masterClrMapping/>
  </p:clrMapOvr>
  <mc:AlternateContent xmlns:mc="http://schemas.openxmlformats.org/markup-compatibility/2006" xmlns:p14="http://schemas.microsoft.com/office/powerpoint/2010/main">
    <mc:Choice Requires="p14">
      <p:transition spd="slow" p14:dur="1500" advClick="0" advTm="15000">
        <p14:window dir="vert"/>
      </p:transition>
    </mc:Choice>
    <mc:Fallback xmlns="">
      <p:transition spd="slow" advClick="0" advTm="15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Имаш право да тражиш информације и материјале који те интересују, а држава је обавезна да ти то обезбеди уколико није штетно по тебе.</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3922571951"/>
      </p:ext>
    </p:extLst>
  </p:cSld>
  <p:clrMapOvr>
    <a:masterClrMapping/>
  </p:clrMapOvr>
  <mc:AlternateContent xmlns:mc="http://schemas.openxmlformats.org/markup-compatibility/2006" xmlns:p14="http://schemas.microsoft.com/office/powerpoint/2010/main">
    <mc:Choice Requires="p14">
      <p:transition spd="slow" advClick="0" advTm="15000">
        <p14:flash/>
      </p:transition>
    </mc:Choice>
    <mc:Fallback xmlns="">
      <p:transition spd="slow" advClick="0" advTm="15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Имаш право да тражиш информације и материјале који те интересују, а држава је обавезна да ти то обезбеди уколико није штетно по тебе.</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2362212305"/>
      </p:ext>
    </p:extLst>
  </p:cSld>
  <p:clrMapOvr>
    <a:masterClrMapping/>
  </p:clrMapOvr>
  <mc:AlternateContent xmlns:mc="http://schemas.openxmlformats.org/markup-compatibility/2006" xmlns:p14="http://schemas.microsoft.com/office/powerpoint/2010/main">
    <mc:Choice Requires="p14">
      <p:transition spd="slow" p14:dur="1300" advClick="0" advTm="15000">
        <p14:pan dir="u"/>
      </p:transition>
    </mc:Choice>
    <mc:Fallback xmlns="">
      <p:transition spd="slow" advClick="0" advTm="15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Твоји родитељи треба да се заједнички брину о теби, а држава да им помогне у томе.</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812374463"/>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sr-Cyrl-CS" sz="4000" dirty="0" smtClean="0">
                <a:effectLst/>
                <a:latin typeface="Times New Roman"/>
                <a:ea typeface="Times New Roman"/>
              </a:rPr>
              <a:t>Нико нема право да те злоставља,  а у супротном,  држава треба да те штити.</a:t>
            </a:r>
            <a:endParaRPr lang="en-US" sz="4000" dirty="0"/>
          </a:p>
        </p:txBody>
      </p:sp>
    </p:spTree>
    <p:extLst>
      <p:ext uri="{BB962C8B-B14F-4D97-AF65-F5344CB8AC3E}">
        <p14:creationId xmlns:p14="http://schemas.microsoft.com/office/powerpoint/2010/main" val="1434530497"/>
      </p:ext>
    </p:extLst>
  </p:cSld>
  <p:clrMapOvr>
    <a:masterClrMapping/>
  </p:clrMapOvr>
  <mc:AlternateContent xmlns:mc="http://schemas.openxmlformats.org/markup-compatibility/2006" xmlns:p14="http://schemas.microsoft.com/office/powerpoint/2010/main">
    <mc:Choice Requires="p14">
      <p:transition spd="slow" p14:dur="800" advClick="0" advTm="15000">
        <p:diamond/>
      </p:transition>
    </mc:Choice>
    <mc:Fallback xmlns="">
      <p:transition spd="slow" advClick="0" advTm="15000">
        <p:diamond/>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Уколико се деси да останеш без родитеља, држава ће ти обезбедити нормалан развој и опстанак.</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3430198866"/>
      </p:ext>
    </p:extLst>
  </p:cSld>
  <p:clrMapOvr>
    <a:masterClrMapping/>
  </p:clrMapOvr>
  <mc:AlternateContent xmlns:mc="http://schemas.openxmlformats.org/markup-compatibility/2006" xmlns:p14="http://schemas.microsoft.com/office/powerpoint/2010/main">
    <mc:Choice Requires="p14">
      <p:transition spd="slow" p14:dur="1600" advClick="0" advTm="15000">
        <p14:gallery dir="l"/>
      </p:transition>
    </mc:Choice>
    <mc:Fallback xmlns="">
      <p:transition spd="slow" advClick="0"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229600" cy="1181100"/>
          </a:xfrm>
        </p:spPr>
        <p:txBody>
          <a:bodyPr/>
          <a:lstStyle/>
          <a:p>
            <a:endParaRPr lang="en-US" dirty="0"/>
          </a:p>
        </p:txBody>
      </p:sp>
      <p:sp>
        <p:nvSpPr>
          <p:cNvPr id="3" name="Content Placeholder 2"/>
          <p:cNvSpPr>
            <a:spLocks noGrp="1"/>
          </p:cNvSpPr>
          <p:nvPr>
            <p:ph idx="1"/>
          </p:nvPr>
        </p:nvSpPr>
        <p:spPr>
          <a:xfrm>
            <a:off x="457200" y="609600"/>
            <a:ext cx="8229600" cy="5516563"/>
          </a:xfrm>
        </p:spPr>
        <p:txBody>
          <a:bodyPr>
            <a:noAutofit/>
          </a:bodyPr>
          <a:lstStyle/>
          <a:p>
            <a:pPr marL="0" indent="0" algn="ctr">
              <a:buNone/>
            </a:pPr>
            <a:endParaRPr lang="sr-Cyrl-RS" sz="6600" dirty="0" smtClean="0">
              <a:latin typeface="Times New Roman" panose="02020603050405020304" pitchFamily="18" charset="0"/>
              <a:cs typeface="Times New Roman" panose="02020603050405020304" pitchFamily="18" charset="0"/>
            </a:endParaRPr>
          </a:p>
          <a:p>
            <a:pPr marL="0" indent="0" algn="ctr">
              <a:buNone/>
            </a:pPr>
            <a:r>
              <a:rPr lang="sr-Cyrl-RS" sz="6600" dirty="0" smtClean="0">
                <a:latin typeface="Times New Roman" panose="02020603050405020304" pitchFamily="18" charset="0"/>
                <a:cs typeface="Times New Roman" panose="02020603050405020304" pitchFamily="18" charset="0"/>
              </a:rPr>
              <a:t>КОНВЕНЦИЈА О ПРАВИМА ДЕТЕТА</a:t>
            </a: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320630"/>
      </p:ext>
    </p:extLst>
  </p:cSld>
  <p:clrMapOvr>
    <a:masterClrMapping/>
  </p:clrMapOvr>
  <mc:AlternateContent xmlns:mc="http://schemas.openxmlformats.org/markup-compatibility/2006" xmlns:p14="http://schemas.microsoft.com/office/powerpoint/2010/main">
    <mc:Choice Requires="p14">
      <p:transition spd="slow" p14:dur="1400" advClick="0" advTm="15000">
        <p14:doors dir="vert"/>
      </p:transition>
    </mc:Choice>
    <mc:Fallback xmlns="">
      <p:transition spd="slow" advClick="0" advTm="1500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Уколико дођеш у ситуацију да треба да будеш усвојен, обавеза државе је да нађе друге родитеље, који теби највише опдговрају.</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671185836"/>
      </p:ext>
    </p:extLst>
  </p:cSld>
  <p:clrMapOvr>
    <a:masterClrMapping/>
  </p:clrMapOvr>
  <mc:AlternateContent xmlns:mc="http://schemas.openxmlformats.org/markup-compatibility/2006" xmlns:p14="http://schemas.microsoft.com/office/powerpoint/2010/main">
    <mc:Choice Requires="p14">
      <p:transition spd="slow" p14:dur="1200" advClick="0" advTm="15000">
        <p:dissolve/>
      </p:transition>
    </mc:Choice>
    <mc:Fallback xmlns="">
      <p:transition spd="slow" advClick="0" advTm="15000">
        <p:dissolv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Уколико једног дана дођеш у ситуацију да си избеглица, држава ће ти омогућити несметан опстанак и развој.</a:t>
            </a:r>
            <a:endParaRPr lang="en-US" sz="4000" dirty="0" smtClean="0">
              <a:effectLst/>
              <a:latin typeface="Times New Roman"/>
              <a:ea typeface="Times New Roman"/>
            </a:endParaRPr>
          </a:p>
          <a:p>
            <a:endParaRPr lang="en-US" sz="4000" dirty="0"/>
          </a:p>
        </p:txBody>
      </p:sp>
    </p:spTree>
    <p:extLst>
      <p:ext uri="{BB962C8B-B14F-4D97-AF65-F5344CB8AC3E}">
        <p14:creationId xmlns:p14="http://schemas.microsoft.com/office/powerpoint/2010/main" val="1455838624"/>
      </p:ext>
    </p:extLst>
  </p:cSld>
  <p:clrMapOvr>
    <a:masterClrMapping/>
  </p:clrMapOvr>
  <mc:AlternateContent xmlns:mc="http://schemas.openxmlformats.org/markup-compatibility/2006" xmlns:p14="http://schemas.microsoft.com/office/powerpoint/2010/main">
    <mc:Choice Requires="p14">
      <p:transition spd="slow" p14:dur="2500" advClick="0" advTm="15000">
        <p:checker/>
      </p:transition>
    </mc:Choice>
    <mc:Fallback xmlns="">
      <p:transition spd="slow" advClick="0" advTm="15000">
        <p:checker/>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Ако си физички или ментално ометен у развоју, имаш иста права као и остали и имаш права на посебну бригу.</a:t>
            </a:r>
            <a:endParaRPr lang="en-US" sz="4000" dirty="0">
              <a:effectLst/>
              <a:latin typeface="Times New Roman"/>
              <a:ea typeface="Times New Roman"/>
            </a:endParaRPr>
          </a:p>
        </p:txBody>
      </p:sp>
    </p:spTree>
    <p:extLst>
      <p:ext uri="{BB962C8B-B14F-4D97-AF65-F5344CB8AC3E}">
        <p14:creationId xmlns:p14="http://schemas.microsoft.com/office/powerpoint/2010/main" val="4007193473"/>
      </p:ext>
    </p:extLst>
  </p:cSld>
  <p:clrMapOvr>
    <a:masterClrMapping/>
  </p:clrMapOvr>
  <mc:AlternateContent xmlns:mc="http://schemas.openxmlformats.org/markup-compatibility/2006" xmlns:p14="http://schemas.microsoft.com/office/powerpoint/2010/main">
    <mc:Choice Requires="p14">
      <p:transition spd="slow" p14:dur="1600" advClick="0" advTm="15000">
        <p:blinds dir="vert"/>
      </p:transition>
    </mc:Choice>
    <mc:Fallback xmlns="">
      <p:transition spd="slow" advClick="0" advTm="15000">
        <p:blinds dir="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Од самог рођења, држава је дужна да ти пружи најбољу могућу здравствену заштиту.</a:t>
            </a:r>
            <a:endParaRPr lang="en-US" sz="4000" dirty="0">
              <a:effectLst/>
              <a:latin typeface="Times New Roman"/>
              <a:ea typeface="Times New Roman"/>
            </a:endParaRPr>
          </a:p>
        </p:txBody>
      </p:sp>
    </p:spTree>
    <p:extLst>
      <p:ext uri="{BB962C8B-B14F-4D97-AF65-F5344CB8AC3E}">
        <p14:creationId xmlns:p14="http://schemas.microsoft.com/office/powerpoint/2010/main" val="176089471"/>
      </p:ext>
    </p:extLst>
  </p:cSld>
  <p:clrMapOvr>
    <a:masterClrMapping/>
  </p:clrMapOvr>
  <mc:AlternateContent xmlns:mc="http://schemas.openxmlformats.org/markup-compatibility/2006" xmlns:p14="http://schemas.microsoft.com/office/powerpoint/2010/main">
    <mc:Choice Requires="p14">
      <p:transition spd="slow" p14:dur="3000" advClick="0" advTm="15000">
        <p14:shred/>
      </p:transition>
    </mc:Choice>
    <mc:Fallback xmlns="">
      <p:transition spd="slow" advClick="0" advTm="1500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Ако држава непосредно води рачуна о теби она ће стално да проверава како ти је.</a:t>
            </a:r>
            <a:endParaRPr lang="en-US" sz="4000" dirty="0" smtClean="0">
              <a:effectLst/>
              <a:latin typeface="Times New Roman"/>
              <a:ea typeface="Times New Roman"/>
            </a:endParaRPr>
          </a:p>
          <a:p>
            <a:endParaRPr lang="en-US" sz="4000" dirty="0"/>
          </a:p>
        </p:txBody>
      </p:sp>
    </p:spTree>
    <p:extLst>
      <p:ext uri="{BB962C8B-B14F-4D97-AF65-F5344CB8AC3E}">
        <p14:creationId xmlns:p14="http://schemas.microsoft.com/office/powerpoint/2010/main" val="3602560510"/>
      </p:ext>
    </p:extLst>
  </p:cSld>
  <p:clrMapOvr>
    <a:masterClrMapping/>
  </p:clrMapOvr>
  <mc:AlternateContent xmlns:mc="http://schemas.openxmlformats.org/markup-compatibility/2006" xmlns:p14="http://schemas.microsoft.com/office/powerpoint/2010/main">
    <mc:Choice Requires="p14">
      <p:transition spd="slow" p14:dur="800" advClick="0" advTm="15000">
        <p:circle/>
      </p:transition>
    </mc:Choice>
    <mc:Fallback xmlns="">
      <p:transition spd="slow" advClick="0" advTm="15000">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Имаш право на социјалну заштиту и осигурање</a:t>
            </a:r>
            <a:r>
              <a:rPr lang="sr-Cyrl-CS" dirty="0" smtClean="0">
                <a:effectLst/>
                <a:latin typeface="Times New Roman"/>
                <a:ea typeface="Times New Roman"/>
              </a:rPr>
              <a:t>.</a:t>
            </a:r>
            <a:endParaRPr lang="en-US" dirty="0" smtClean="0">
              <a:effectLst/>
              <a:latin typeface="Times New Roman"/>
              <a:ea typeface="Times New Roman"/>
            </a:endParaRPr>
          </a:p>
          <a:p>
            <a:endParaRPr lang="en-US" dirty="0"/>
          </a:p>
        </p:txBody>
      </p:sp>
    </p:spTree>
    <p:extLst>
      <p:ext uri="{BB962C8B-B14F-4D97-AF65-F5344CB8AC3E}">
        <p14:creationId xmlns:p14="http://schemas.microsoft.com/office/powerpoint/2010/main" val="2607609723"/>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CS" sz="4000" dirty="0" smtClean="0">
                <a:effectLst/>
                <a:latin typeface="Times New Roman"/>
                <a:ea typeface="Times New Roman"/>
              </a:rPr>
              <a:t>Родитељи су првенствено дужни да ти обезбеде одговарајући животни стандард, а држава има обавезу да им у томе помогне</a:t>
            </a:r>
            <a:r>
              <a:rPr lang="sr-Cyrl-CS" dirty="0" smtClean="0">
                <a:effectLst/>
                <a:latin typeface="Times New Roman"/>
                <a:ea typeface="Times New Roman"/>
              </a:rPr>
              <a:t>.</a:t>
            </a:r>
            <a:endParaRPr lang="en-US" dirty="0"/>
          </a:p>
        </p:txBody>
      </p:sp>
    </p:spTree>
    <p:extLst>
      <p:ext uri="{BB962C8B-B14F-4D97-AF65-F5344CB8AC3E}">
        <p14:creationId xmlns:p14="http://schemas.microsoft.com/office/powerpoint/2010/main" val="32879719"/>
      </p:ext>
    </p:extLst>
  </p:cSld>
  <p:clrMapOvr>
    <a:masterClrMapping/>
  </p:clrMapOvr>
  <p:transition spd="slow" advClick="0" advTm="15000">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Држава ти обезбеђује бесплатно завршавање основне школе, а уколико желиш и приступ вишем образовању у складу са твојим способностима.</a:t>
            </a:r>
            <a:endParaRPr lang="en-US" sz="4000" dirty="0" smtClean="0">
              <a:effectLst/>
              <a:latin typeface="Times New Roman"/>
              <a:ea typeface="Times New Roman"/>
            </a:endParaRPr>
          </a:p>
          <a:p>
            <a:endParaRPr lang="en-US" sz="4000" dirty="0"/>
          </a:p>
        </p:txBody>
      </p:sp>
    </p:spTree>
    <p:extLst>
      <p:ext uri="{BB962C8B-B14F-4D97-AF65-F5344CB8AC3E}">
        <p14:creationId xmlns:p14="http://schemas.microsoft.com/office/powerpoint/2010/main" val="3440423098"/>
      </p:ext>
    </p:extLst>
  </p:cSld>
  <p:clrMapOvr>
    <a:masterClrMapping/>
  </p:clrMapOvr>
  <p:transition spd="slow" advClick="0" advTm="15000">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Школе треба да те припреме за активан живот, унапреде менталне и физичке способности и развију поштовање људских права.</a:t>
            </a:r>
            <a:endParaRPr lang="en-US" sz="4000" dirty="0">
              <a:effectLst/>
              <a:latin typeface="Times New Roman"/>
              <a:ea typeface="Times New Roman"/>
            </a:endParaRPr>
          </a:p>
        </p:txBody>
      </p:sp>
    </p:spTree>
    <p:extLst>
      <p:ext uri="{BB962C8B-B14F-4D97-AF65-F5344CB8AC3E}">
        <p14:creationId xmlns:p14="http://schemas.microsoft.com/office/powerpoint/2010/main" val="1931443807"/>
      </p:ext>
    </p:extLst>
  </p:cSld>
  <p:clrMapOvr>
    <a:masterClrMapping/>
  </p:clrMapOvr>
  <p:transition spd="slow" advClick="0" advTm="15000">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Уколико си припадник верске, језичке или етничке мањине, имаш право на своју културу, веру и језик.</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04204089"/>
      </p:ext>
    </p:extLst>
  </p:cSld>
  <p:clrMapOvr>
    <a:masterClrMapping/>
  </p:clrMapOvr>
  <mc:AlternateContent xmlns:mc="http://schemas.openxmlformats.org/markup-compatibility/2006" xmlns:p14="http://schemas.microsoft.com/office/powerpoint/2010/main">
    <mc:Choice Requires="p14">
      <p:transition spd="slow" p14:dur="1300" advClick="0" advTm="15000">
        <p14:pan dir="u"/>
      </p:transition>
    </mc:Choice>
    <mc:Fallback xmlns="">
      <p:transition spd="slow" advClick="0"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229600" cy="1143000"/>
          </a:xfrm>
        </p:spPr>
        <p:txBody>
          <a:bodyPr/>
          <a:lstStyle/>
          <a:p>
            <a:endParaRPr lang="en-US"/>
          </a:p>
        </p:txBody>
      </p:sp>
      <p:sp>
        <p:nvSpPr>
          <p:cNvPr id="3" name="Content Placeholder 2"/>
          <p:cNvSpPr>
            <a:spLocks noGrp="1"/>
          </p:cNvSpPr>
          <p:nvPr>
            <p:ph idx="1"/>
          </p:nvPr>
        </p:nvSpPr>
        <p:spPr>
          <a:xfrm>
            <a:off x="457200" y="609600"/>
            <a:ext cx="8229600" cy="5516563"/>
          </a:xfrm>
        </p:spPr>
        <p:txBody>
          <a:bodyPr>
            <a:noAutofit/>
          </a:bodyPr>
          <a:lstStyle/>
          <a:p>
            <a:pPr marL="0" indent="0" algn="just">
              <a:buNone/>
            </a:pPr>
            <a:r>
              <a:rPr lang="sr-Cyrl-CS" sz="2800" dirty="0" smtClean="0">
                <a:effectLst/>
                <a:latin typeface="Times New Roman"/>
                <a:ea typeface="Times New Roman"/>
              </a:rPr>
              <a:t>Иницијатива за посебну заштиту права детета стара је око пола века и први значајан документ који означава почетак тог процеса је Декларација о правима детета (усвојена од стране Генералне скупштине Уједињених нација 1959 године).Принципи који су прокламовани овом декларацијом (право на заштиту, образовање, здравље, сигуран дом и здраву исхрану) били су основ за формулисање права у Конвенцији.Од усвајања Декларације до усвајања Конвенције протекло је тридесет година озбиљног рада на усаглашавању ставова.</a:t>
            </a:r>
            <a:endParaRPr lang="en-US" sz="2800" dirty="0"/>
          </a:p>
        </p:txBody>
      </p:sp>
    </p:spTree>
    <p:extLst>
      <p:ext uri="{BB962C8B-B14F-4D97-AF65-F5344CB8AC3E}">
        <p14:creationId xmlns:p14="http://schemas.microsoft.com/office/powerpoint/2010/main" val="2942251570"/>
      </p:ext>
    </p:extLst>
  </p:cSld>
  <p:clrMapOvr>
    <a:masterClrMapping/>
  </p:clrMapOvr>
  <mc:AlternateContent xmlns:mc="http://schemas.openxmlformats.org/markup-compatibility/2006" xmlns:p14="http://schemas.microsoft.com/office/powerpoint/2010/main">
    <mc:Choice Requires="p14">
      <p:transition spd="slow" p14:dur="1400" advClick="0" advTm="15000">
        <p14:doors dir="vert"/>
      </p:transition>
    </mc:Choice>
    <mc:Fallback xmlns="">
      <p:transition spd="slow" advClick="0" advTm="15000">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sr-Cyrl-CS" sz="4000" dirty="0" smtClean="0">
                <a:effectLst/>
                <a:latin typeface="Times New Roman"/>
                <a:ea typeface="Times New Roman"/>
              </a:rPr>
              <a:t>Имаш право на слободно време, на игру и одмор, као и да учествујеш у културним и уметничким активностима.</a:t>
            </a:r>
            <a:endParaRPr lang="en-US" sz="4000" dirty="0"/>
          </a:p>
        </p:txBody>
      </p:sp>
    </p:spTree>
    <p:extLst>
      <p:ext uri="{BB962C8B-B14F-4D97-AF65-F5344CB8AC3E}">
        <p14:creationId xmlns:p14="http://schemas.microsoft.com/office/powerpoint/2010/main" val="3519068998"/>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spd="slow" advClick="0" advTm="15000">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Држава је дужна да те заштити од рада</a:t>
            </a:r>
            <a:r>
              <a:rPr lang="sr-Cyrl-CS" sz="4000" b="1" dirty="0" smtClean="0">
                <a:effectLst/>
                <a:latin typeface="Times New Roman"/>
                <a:ea typeface="Times New Roman"/>
              </a:rPr>
              <a:t> </a:t>
            </a:r>
            <a:r>
              <a:rPr lang="sr-Cyrl-CS" sz="4000" dirty="0" smtClean="0">
                <a:effectLst/>
                <a:latin typeface="Times New Roman"/>
                <a:ea typeface="Times New Roman"/>
              </a:rPr>
              <a:t>који је штетан за твоје здравље, образовање и развој, и да одреди минималну старост за запошљавање.</a:t>
            </a:r>
            <a:endParaRPr lang="en-US" sz="4000" dirty="0">
              <a:effectLst/>
              <a:latin typeface="Times New Roman"/>
              <a:ea typeface="Times New Roman"/>
            </a:endParaRPr>
          </a:p>
        </p:txBody>
      </p:sp>
    </p:spTree>
    <p:extLst>
      <p:ext uri="{BB962C8B-B14F-4D97-AF65-F5344CB8AC3E}">
        <p14:creationId xmlns:p14="http://schemas.microsoft.com/office/powerpoint/2010/main" val="1499771530"/>
      </p:ext>
    </p:extLst>
  </p:cSld>
  <p:clrMapOvr>
    <a:masterClrMapping/>
  </p:clrMapOvr>
  <mc:AlternateContent xmlns:mc="http://schemas.openxmlformats.org/markup-compatibility/2006" xmlns:p14="http://schemas.microsoft.com/office/powerpoint/2010/main">
    <mc:Choice Requires="p14">
      <p:transition spd="slow" p14:dur="800" advClick="0" advTm="15000">
        <p14:flythrough/>
      </p:transition>
    </mc:Choice>
    <mc:Fallback xmlns="">
      <p:transition spd="slow" advClick="0" advTm="15000">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Држава је дужна да те заштити од рада</a:t>
            </a:r>
            <a:r>
              <a:rPr lang="sr-Cyrl-CS" sz="4000" b="1" dirty="0" smtClean="0">
                <a:effectLst/>
                <a:latin typeface="Times New Roman"/>
                <a:ea typeface="Times New Roman"/>
              </a:rPr>
              <a:t> </a:t>
            </a:r>
            <a:r>
              <a:rPr lang="sr-Cyrl-CS" sz="4000" dirty="0" smtClean="0">
                <a:effectLst/>
                <a:latin typeface="Times New Roman"/>
                <a:ea typeface="Times New Roman"/>
              </a:rPr>
              <a:t>који је штетан за твоје здравље, образовање и развој, и да одреди минималну старост за запошљавање.</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713236271"/>
      </p:ext>
    </p:extLst>
  </p:cSld>
  <p:clrMapOvr>
    <a:masterClrMapping/>
  </p:clrMapOvr>
  <mc:AlternateContent xmlns:mc="http://schemas.openxmlformats.org/markup-compatibility/2006" xmlns:p14="http://schemas.microsoft.com/office/powerpoint/2010/main">
    <mc:Choice Requires="p14">
      <p:transition spd="slow" p14:dur="2000" advClick="0" advTm="15000">
        <p14:prism isContent="1"/>
      </p:transition>
    </mc:Choice>
    <mc:Fallback xmlns="">
      <p:transition spd="slow" advClick="0" advTm="15000">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Имаш право да будеш заштићен од препродавања и коришћења дроге.Држава мора да спречи да те користе за производњу и промет дрога</a:t>
            </a:r>
            <a:r>
              <a:rPr lang="sr-Latn-CS" sz="4000" dirty="0" smtClean="0">
                <a:effectLst/>
                <a:latin typeface="Times New Roman"/>
                <a:ea typeface="Times New Roman"/>
              </a:rPr>
              <a:t>.</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319948683"/>
      </p:ext>
    </p:extLst>
  </p:cSld>
  <p:clrMapOvr>
    <a:masterClrMapping/>
  </p:clrMapOvr>
  <p:transition spd="slow" advClick="0" advTm="15000">
    <p:wheel spokes="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Нико нема права да те сексуално искоришћава</a:t>
            </a:r>
            <a:r>
              <a:rPr lang="sr-Cyrl-CS" sz="4000" b="1" dirty="0" smtClean="0">
                <a:effectLst/>
                <a:latin typeface="Times New Roman"/>
                <a:ea typeface="Times New Roman"/>
              </a:rPr>
              <a:t>,</a:t>
            </a:r>
            <a:r>
              <a:rPr lang="sr-Cyrl-CS" sz="4000" dirty="0" smtClean="0">
                <a:effectLst/>
                <a:latin typeface="Times New Roman"/>
                <a:ea typeface="Times New Roman"/>
              </a:rPr>
              <a:t> да те наводи на порнографију и проституцију.</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16526904"/>
      </p:ext>
    </p:extLst>
  </p:cSld>
  <p:clrMapOvr>
    <a:masterClrMapping/>
  </p:clrMapOvr>
  <mc:AlternateContent xmlns:mc="http://schemas.openxmlformats.org/markup-compatibility/2006" xmlns:p14="http://schemas.microsoft.com/office/powerpoint/2010/main">
    <mc:Choice Requires="p14">
      <p:transition spd="slow" p14:dur="3400" advClick="0" advTm="15000">
        <p14:reveal/>
      </p:transition>
    </mc:Choice>
    <mc:Fallback xmlns="">
      <p:transition spd="slow" advClick="0" advTm="15000">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Нико нема права да те сексуално искоришћава</a:t>
            </a:r>
            <a:r>
              <a:rPr lang="sr-Cyrl-CS" sz="4000" b="1" dirty="0" smtClean="0">
                <a:effectLst/>
                <a:latin typeface="Times New Roman"/>
                <a:ea typeface="Times New Roman"/>
              </a:rPr>
              <a:t>,</a:t>
            </a:r>
            <a:r>
              <a:rPr lang="sr-Cyrl-CS" sz="4000" dirty="0" smtClean="0">
                <a:effectLst/>
                <a:latin typeface="Times New Roman"/>
                <a:ea typeface="Times New Roman"/>
              </a:rPr>
              <a:t> да те наводи на порнографију и проституцију.</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542353328"/>
      </p:ext>
    </p:extLst>
  </p:cSld>
  <p:clrMapOvr>
    <a:masterClrMapping/>
  </p:clrMapOvr>
  <mc:AlternateContent xmlns:mc="http://schemas.openxmlformats.org/markup-compatibility/2006" xmlns:p14="http://schemas.microsoft.com/office/powerpoint/2010/main">
    <mc:Choice Requires="p14">
      <p:transition spd="slow" p14:dur="1100" advClick="0" advTm="15000">
        <p14:switch dir="r"/>
      </p:transition>
    </mc:Choice>
    <mc:Fallback xmlns="">
      <p:transition spd="slow" advClick="0" advTm="15000">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Бићеш заштићен од отмице, продаје или трговине и никоме није дозвољено да те користи као робље.</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3297566117"/>
      </p:ext>
    </p:extLst>
  </p:cSld>
  <p:clrMapOvr>
    <a:masterClrMapping/>
  </p:clrMapOvr>
  <p:transition spd="slow" advClick="0" advTm="15000">
    <p:pull/>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Нико не сме да те искоришћава ако ти то не желиш и ако је то штетно за твоју добробит</a:t>
            </a:r>
            <a:r>
              <a:rPr lang="sr-Cyrl-CS" dirty="0" smtClean="0">
                <a:effectLst/>
                <a:latin typeface="Times New Roman"/>
                <a:ea typeface="Times New Roman"/>
              </a:rPr>
              <a:t>.</a:t>
            </a:r>
            <a:endParaRPr lang="en-US"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25085929"/>
      </p:ext>
    </p:extLst>
  </p:cSld>
  <p:clrMapOvr>
    <a:masterClrMapping/>
  </p:clrMapOvr>
  <mc:AlternateContent xmlns:mc="http://schemas.openxmlformats.org/markup-compatibility/2006" xmlns:p14="http://schemas.microsoft.com/office/powerpoint/2010/main">
    <mc:Choice Requires="p14">
      <p:transition spd="slow" p14:dur="1600" advClick="0" advTm="15000">
        <p14:prism isInverted="1"/>
      </p:transition>
    </mc:Choice>
    <mc:Fallback xmlns="">
      <p:transition spd="slow" advClick="0" advTm="15000">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Не смеш бити злостављан и незаконито</a:t>
            </a:r>
            <a:r>
              <a:rPr lang="sr-Latn-CS" sz="4000" dirty="0" smtClean="0">
                <a:effectLst/>
                <a:latin typeface="Times New Roman"/>
                <a:ea typeface="Times New Roman"/>
              </a:rPr>
              <a:t> </a:t>
            </a:r>
            <a:r>
              <a:rPr lang="sr-Cyrl-CS" sz="4000" dirty="0" smtClean="0">
                <a:effectLst/>
                <a:latin typeface="Times New Roman"/>
                <a:ea typeface="Times New Roman"/>
              </a:rPr>
              <a:t>ухапшен, затворен.Нема смртне казне и доживотне, ако си затворен, одвојен си од одраслих робијаша и можеш да виђаш породицу.</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3993444914"/>
      </p:ext>
    </p:extLst>
  </p:cSld>
  <p:clrMapOvr>
    <a:masterClrMapping/>
  </p:clrMapOvr>
  <mc:AlternateContent xmlns:mc="http://schemas.openxmlformats.org/markup-compatibility/2006" xmlns:p14="http://schemas.microsoft.com/office/powerpoint/2010/main">
    <mc:Choice Requires="p14">
      <p:transition spd="slow" advClick="0" advTm="15000">
        <p14:flash/>
      </p:transition>
    </mc:Choice>
    <mc:Fallback xmlns="">
      <p:transition spd="slow" advClick="0" advTm="15000">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CS" sz="4000" dirty="0" smtClean="0">
                <a:effectLst/>
                <a:latin typeface="Times New Roman"/>
                <a:ea typeface="Times New Roman"/>
              </a:rPr>
              <a:t>Уколико имаш мање од 15 година, имаш право да не учествујеш у рату.</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2096120634"/>
      </p:ext>
    </p:extLst>
  </p:cSld>
  <p:clrMapOvr>
    <a:masterClrMapping/>
  </p:clrMapOvr>
  <mc:AlternateContent xmlns:mc="http://schemas.openxmlformats.org/markup-compatibility/2006" xmlns:p14="http://schemas.microsoft.com/office/powerpoint/2010/main">
    <mc:Choice Requires="p14">
      <p:transition spd="slow" p14:dur="1600" advClick="0" advTm="15000">
        <p14:prism isContent="1" isInverted="1"/>
      </p:transition>
    </mc:Choice>
    <mc:Fallback xmlns="">
      <p:transition spd="slow" advClick="0" advTm="1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2582" y="1112837"/>
            <a:ext cx="8229600" cy="5745163"/>
          </a:xfrm>
        </p:spPr>
        <p:txBody>
          <a:bodyPr>
            <a:normAutofit/>
          </a:bodyPr>
          <a:lstStyle/>
          <a:p>
            <a:pPr marL="0" indent="0" algn="just">
              <a:buNone/>
            </a:pPr>
            <a:r>
              <a:rPr lang="sr-Cyrl-CS" sz="3200" dirty="0" smtClean="0">
                <a:effectLst/>
                <a:latin typeface="Times New Roman"/>
                <a:ea typeface="Times New Roman"/>
              </a:rPr>
              <a:t>Конвенција о правима детета представља најзначајнији међународни уговор којим се посебно штите права детета и који има обавезујући карактер.Усвојена је у Генералној скупштини Уједињених нација у новембру 1989.године, а у септембру 1990.године је ступила на снагу.Конвенција о правима детета се сматра опште прихваћеним документом, јер су се скоро све земље света обавезале да права која она признаје спроводе у живот.</a:t>
            </a:r>
            <a:endParaRPr lang="en-US" sz="3200" dirty="0"/>
          </a:p>
        </p:txBody>
      </p:sp>
    </p:spTree>
    <p:extLst>
      <p:ext uri="{BB962C8B-B14F-4D97-AF65-F5344CB8AC3E}">
        <p14:creationId xmlns:p14="http://schemas.microsoft.com/office/powerpoint/2010/main" val="2752732566"/>
      </p:ext>
    </p:extLst>
  </p:cSld>
  <p:clrMapOvr>
    <a:masterClrMapping/>
  </p:clrMapOvr>
  <mc:AlternateContent xmlns:mc="http://schemas.openxmlformats.org/markup-compatibility/2006" xmlns:p14="http://schemas.microsoft.com/office/powerpoint/2010/main">
    <mc:Choice Requires="p14">
      <p:transition spd="slow" p14:dur="900" advClick="0" advTm="15000">
        <p14:warp dir="in"/>
      </p:transition>
    </mc:Choice>
    <mc:Fallback xmlns="">
      <p:transition spd="slow" advClick="0" advTm="15000">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Aft>
                <a:spcPts val="0"/>
              </a:spcAft>
            </a:pPr>
            <a:r>
              <a:rPr lang="sr-Cyrl-CS" sz="4000" dirty="0" smtClean="0">
                <a:effectLst/>
                <a:latin typeface="Times New Roman"/>
                <a:ea typeface="Times New Roman"/>
              </a:rPr>
              <a:t>Уколико си био мучен, злостављан или жртва неког облика искоришћавања, имаш право на одговарајућу помоћ државе.</a:t>
            </a:r>
            <a:endParaRPr lang="en-US" sz="40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909243751"/>
      </p:ext>
    </p:extLst>
  </p:cSld>
  <p:clrMapOvr>
    <a:masterClrMapping/>
  </p:clrMapOvr>
  <mc:AlternateContent xmlns:mc="http://schemas.openxmlformats.org/markup-compatibility/2006" xmlns:p14="http://schemas.microsoft.com/office/powerpoint/2010/main">
    <mc:Choice Requires="p14">
      <p:transition spd="slow" p14:dur="1100" advClick="0" advTm="15000">
        <p14:switch dir="l"/>
      </p:transition>
    </mc:Choice>
    <mc:Fallback xmlns="">
      <p:transition spd="slow" advClick="0" advTm="15000">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sr-Cyrl-CS" sz="4000" dirty="0" smtClean="0">
                <a:effectLst/>
                <a:latin typeface="Times New Roman"/>
                <a:ea typeface="Times New Roman"/>
              </a:rPr>
              <a:t>Уколико си у сукобу са законом имаш право на поступак који ће поштовати твоја права која су предвиђена Конвенцијом.</a:t>
            </a:r>
            <a:endParaRPr lang="en-US" sz="4000" dirty="0"/>
          </a:p>
        </p:txBody>
      </p:sp>
    </p:spTree>
    <p:extLst>
      <p:ext uri="{BB962C8B-B14F-4D97-AF65-F5344CB8AC3E}">
        <p14:creationId xmlns:p14="http://schemas.microsoft.com/office/powerpoint/2010/main" val="2650291735"/>
      </p:ext>
    </p:extLst>
  </p:cSld>
  <p:clrMapOvr>
    <a:masterClrMapping/>
  </p:clrMapOvr>
  <mc:AlternateContent xmlns:mc="http://schemas.openxmlformats.org/markup-compatibility/2006" xmlns:p14="http://schemas.microsoft.com/office/powerpoint/2010/main">
    <mc:Choice Requires="p14">
      <p:transition spd="slow" p14:dur="4400" advClick="0" advTm="15000">
        <p14:honeycomb/>
      </p:transition>
    </mc:Choice>
    <mc:Fallback xmlns="">
      <p:transition spd="slow" advClick="0" advTm="1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lstStyle/>
          <a:p>
            <a:pPr marL="0" indent="0" algn="just">
              <a:buNone/>
            </a:pPr>
            <a:endParaRPr lang="sr-Latn-CS" sz="3600" dirty="0" smtClean="0">
              <a:effectLst/>
              <a:latin typeface="Times New Roman"/>
              <a:ea typeface="Times New Roman"/>
            </a:endParaRPr>
          </a:p>
          <a:p>
            <a:pPr marL="0" indent="0" algn="just">
              <a:buNone/>
            </a:pPr>
            <a:r>
              <a:rPr lang="sr-Cyrl-CS" sz="3600" dirty="0" smtClean="0">
                <a:effectLst/>
                <a:latin typeface="Times New Roman"/>
                <a:ea typeface="Times New Roman"/>
              </a:rPr>
              <a:t>Свака држава која званично преузме обавезе које Конвенција прописује, или како се то у праву каже свака држава која ратификује Конвенцију, дужна је да омогући остваривање свих права детета.Уколико се тога не придржава, она може да одговара пред међународном заједницом</a:t>
            </a:r>
            <a:r>
              <a:rPr lang="sr-Cyrl-CS" dirty="0" smtClean="0">
                <a:effectLst/>
                <a:latin typeface="Times New Roman"/>
                <a:ea typeface="Times New Roman"/>
              </a:rPr>
              <a:t>.</a:t>
            </a:r>
            <a:endParaRPr lang="en-US" dirty="0"/>
          </a:p>
        </p:txBody>
      </p:sp>
    </p:spTree>
    <p:extLst>
      <p:ext uri="{BB962C8B-B14F-4D97-AF65-F5344CB8AC3E}">
        <p14:creationId xmlns:p14="http://schemas.microsoft.com/office/powerpoint/2010/main" val="3993181834"/>
      </p:ext>
    </p:extLst>
  </p:cSld>
  <p:clrMapOvr>
    <a:masterClrMapping/>
  </p:clrMapOvr>
  <mc:AlternateContent xmlns:mc="http://schemas.openxmlformats.org/markup-compatibility/2006" xmlns:p14="http://schemas.microsoft.com/office/powerpoint/2010/main">
    <mc:Choice Requires="p14">
      <p:transition spd="slow" p14:dur="1300" advClick="0" advTm="15000">
        <p14:pan dir="u"/>
      </p:transition>
    </mc:Choice>
    <mc:Fallback xmlns="">
      <p:transition spd="slow" advClick="0" advTm="1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endParaRPr lang="en-US" dirty="0"/>
          </a:p>
        </p:txBody>
      </p:sp>
      <p:sp>
        <p:nvSpPr>
          <p:cNvPr id="3" name="Content Placeholder 2"/>
          <p:cNvSpPr>
            <a:spLocks noGrp="1"/>
          </p:cNvSpPr>
          <p:nvPr>
            <p:ph idx="1"/>
          </p:nvPr>
        </p:nvSpPr>
        <p:spPr>
          <a:xfrm>
            <a:off x="457200" y="1417638"/>
            <a:ext cx="8229600" cy="4937125"/>
          </a:xfrm>
        </p:spPr>
        <p:txBody>
          <a:bodyPr>
            <a:normAutofit/>
          </a:bodyPr>
          <a:lstStyle/>
          <a:p>
            <a:pPr marL="0" indent="0" algn="just">
              <a:spcAft>
                <a:spcPts val="0"/>
              </a:spcAft>
              <a:buNone/>
            </a:pPr>
            <a:r>
              <a:rPr lang="sr-Cyrl-CS" sz="3600" dirty="0" smtClean="0">
                <a:effectLst/>
                <a:latin typeface="Times New Roman"/>
                <a:ea typeface="Times New Roman"/>
              </a:rPr>
              <a:t>У остваривању Конвенције о правима детета значајну улогу имају и родитељи, медији, међународне и домаће невладине организације- укратко сви одрасли а посебно они који се баве децом.Савремено демократско друштво подразумева одговорност свих појединаца у остваривању права детета.</a:t>
            </a:r>
            <a:endParaRPr lang="en-US" sz="3600" dirty="0" smtClean="0">
              <a:effectLst/>
              <a:latin typeface="Times New Roman"/>
              <a:ea typeface="Times New Roman"/>
            </a:endParaRPr>
          </a:p>
        </p:txBody>
      </p:sp>
    </p:spTree>
    <p:extLst>
      <p:ext uri="{BB962C8B-B14F-4D97-AF65-F5344CB8AC3E}">
        <p14:creationId xmlns:p14="http://schemas.microsoft.com/office/powerpoint/2010/main" val="2603949865"/>
      </p:ext>
    </p:extLst>
  </p:cSld>
  <p:clrMapOvr>
    <a:masterClrMapping/>
  </p:clrMapOvr>
  <mc:AlternateContent xmlns:mc="http://schemas.openxmlformats.org/markup-compatibility/2006" xmlns:p14="http://schemas.microsoft.com/office/powerpoint/2010/main">
    <mc:Choice Requires="p14">
      <p:transition spd="slow" p14:dur="2000" advClick="0" advTm="15000">
        <p14:ferris dir="l"/>
      </p:transition>
    </mc:Choice>
    <mc:Fallback xmlns="">
      <p:transition spd="slow" advClick="0" advTm="1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spcAft>
                <a:spcPts val="0"/>
              </a:spcAft>
              <a:buNone/>
            </a:pPr>
            <a:r>
              <a:rPr lang="sr-Cyrl-CS" sz="6600" b="1" dirty="0" smtClean="0">
                <a:effectLst/>
                <a:latin typeface="Times New Roman"/>
                <a:ea typeface="Times New Roman"/>
              </a:rPr>
              <a:t> </a:t>
            </a:r>
          </a:p>
          <a:p>
            <a:pPr marL="0" indent="0" algn="ctr">
              <a:spcAft>
                <a:spcPts val="0"/>
              </a:spcAft>
              <a:buNone/>
            </a:pPr>
            <a:r>
              <a:rPr lang="sr-Cyrl-CS" sz="6600" b="1" dirty="0" smtClean="0">
                <a:effectLst/>
                <a:latin typeface="Times New Roman"/>
                <a:ea typeface="Times New Roman"/>
              </a:rPr>
              <a:t>ПРАВА ДЕЦЕ</a:t>
            </a:r>
            <a:endParaRPr lang="en-US" sz="66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502015673"/>
      </p:ext>
    </p:extLst>
  </p:cSld>
  <p:clrMapOvr>
    <a:masterClrMapping/>
  </p:clrMapOvr>
  <mc:AlternateContent xmlns:mc="http://schemas.openxmlformats.org/markup-compatibility/2006" xmlns:p14="http://schemas.microsoft.com/office/powerpoint/2010/main">
    <mc:Choice Requires="p14">
      <p:transition spd="slow" advClick="0" advTm="15000">
        <p14:flash/>
      </p:transition>
    </mc:Choice>
    <mc:Fallback xmlns="">
      <p:transition spd="slow" advClick="0"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sr-Cyrl-CS" sz="4000" dirty="0" smtClean="0">
                <a:effectLst/>
                <a:latin typeface="Times New Roman"/>
                <a:ea typeface="Times New Roman"/>
              </a:rPr>
              <a:t>Ти си дете и за тебе важе ов</a:t>
            </a:r>
            <a:r>
              <a:rPr lang="en-US" sz="4000" dirty="0" smtClean="0">
                <a:effectLst/>
                <a:latin typeface="Times New Roman"/>
                <a:ea typeface="Times New Roman"/>
              </a:rPr>
              <a:t>a</a:t>
            </a:r>
            <a:r>
              <a:rPr lang="sr-Cyrl-CS" sz="4000" dirty="0" smtClean="0">
                <a:effectLst/>
                <a:latin typeface="Times New Roman"/>
                <a:ea typeface="Times New Roman"/>
              </a:rPr>
              <a:t> права док не напуниш 18 година.</a:t>
            </a:r>
            <a:endParaRPr lang="en-US" sz="4000" dirty="0"/>
          </a:p>
        </p:txBody>
      </p:sp>
    </p:spTree>
    <p:extLst>
      <p:ext uri="{BB962C8B-B14F-4D97-AF65-F5344CB8AC3E}">
        <p14:creationId xmlns:p14="http://schemas.microsoft.com/office/powerpoint/2010/main" val="1224727229"/>
      </p:ext>
    </p:extLst>
  </p:cSld>
  <p:clrMapOvr>
    <a:masterClrMapping/>
  </p:clrMapOvr>
  <mc:AlternateContent xmlns:mc="http://schemas.openxmlformats.org/markup-compatibility/2006" xmlns:p14="http://schemas.microsoft.com/office/powerpoint/2010/main">
    <mc:Choice Requires="p14">
      <p:transition spd="slow" p14:dur="800" advClick="0" advTm="15000">
        <p:circle/>
      </p:transition>
    </mc:Choice>
    <mc:Fallback xmlns="">
      <p:transition spd="slow" advClick="0" advTm="15000">
        <p:circle/>
      </p:transition>
    </mc:Fallback>
  </mc:AlternateContent>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173</TotalTime>
  <Words>1208</Words>
  <Application>Microsoft Office PowerPoint</Application>
  <PresentationFormat>On-screen Show (4:3)</PresentationFormat>
  <Paragraphs>62</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Thatch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КОНВЕНЦИЈА О ПРАВИМА ДЕТЕТА</dc:title>
  <dc:creator>Nasta</dc:creator>
  <cp:lastModifiedBy>Ana</cp:lastModifiedBy>
  <cp:revision>20</cp:revision>
  <dcterms:created xsi:type="dcterms:W3CDTF">2017-11-16T08:20:29Z</dcterms:created>
  <dcterms:modified xsi:type="dcterms:W3CDTF">2021-10-11T17:28:24Z</dcterms:modified>
</cp:coreProperties>
</file>